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76" r:id="rId3"/>
    <p:sldId id="262" r:id="rId4"/>
    <p:sldId id="260" r:id="rId5"/>
    <p:sldId id="274" r:id="rId6"/>
    <p:sldId id="275" r:id="rId7"/>
    <p:sldId id="286" r:id="rId8"/>
    <p:sldId id="266" r:id="rId9"/>
    <p:sldId id="269" r:id="rId10"/>
    <p:sldId id="279" r:id="rId11"/>
    <p:sldId id="284" r:id="rId12"/>
    <p:sldId id="285" r:id="rId13"/>
    <p:sldId id="280" r:id="rId14"/>
    <p:sldId id="278" r:id="rId15"/>
    <p:sldId id="270" r:id="rId16"/>
    <p:sldId id="258" r:id="rId17"/>
    <p:sldId id="283" r:id="rId18"/>
    <p:sldId id="281" r:id="rId19"/>
    <p:sldId id="282" r:id="rId20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AD8BF0-B34A-4974-BB57-37D6655AED74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21616-556E-4385-9501-B35F9BD1B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C88525-785B-47DC-9A65-C091AD209D52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77256C-E76A-4CB6-B99D-9D40E6DE7FF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>
              <a:solidFill>
                <a:srgbClr val="FF0000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288EB-25BF-4998-9B9C-092DA12830B5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84F24-F4B8-4C0B-8C2E-C3B245FA81E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0E99A5-614B-4220-92A7-179891B9B8E6}" type="slidenum">
              <a:rPr lang="en-GB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/>
              <a:t> 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6E2BB-CCA7-461D-AF2C-66CB14D5309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9BCC-FEAE-412F-AB6C-A134712FCAB2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072B-6298-4A9B-A104-330219710EC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C96F-F171-4D1D-874A-F4C9A7B63905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F7D2-801C-4B11-9205-D52278AECA3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3A68-25BE-4329-991E-F265CE285C9D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2026-9738-4227-8963-91F44736ED6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AA7F-677D-4B82-9D03-9BD65070836C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7510-7199-4350-A3E6-CEAAECF7CD9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2AC7-7B3B-4B67-8172-57A1005CDA0F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96A3-F9F5-4EC0-9440-67ED85E04AF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2D42-A052-40B0-9792-ABA13517FA86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135F-2F5B-44A4-94E1-1F122E56DAD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BCFF-5798-4553-B877-3236688B9C4D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77AC-4709-46E2-9A84-A48E4E0AC12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BFFE-1433-4F8E-9690-E95476E3F4D6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3C6D-1BF4-491F-9877-213C8CCE3B9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5EDD-CAD6-4BC9-94B4-819B784589FF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49B6-F523-40A4-816E-6A861B9B26E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32ED-F083-4E09-A6FF-1A8DB364DA74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72B5-F512-4D6B-8D8E-1C31E4E1505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20A8-2913-4C1A-9433-A73B4C25E792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88A9-1B61-4983-903B-8D26016BF20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7A55D6-A551-434F-A3F4-883033F987E4}" type="datetimeFigureOut">
              <a:rPr lang="en-IE"/>
              <a:pPr>
                <a:defRPr/>
              </a:pPr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F8B43C-95A3-44AE-9916-7C051A0883C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cal.ie/" TargetMode="External"/><Relationship Id="rId2" Type="http://schemas.openxmlformats.org/officeDocument/2006/relationships/hyperlink" Target="http://geology.com/rock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wales.gov.uk/cms/hwbcontent/Shared%20Documents/vtc/rocks/eng/Introduction/MainSessionPart1.htm" TargetMode="External"/><Relationship Id="rId2" Type="http://schemas.openxmlformats.org/officeDocument/2006/relationships/hyperlink" Target="http://www.bbc.co.uk/schools/scienceclips/ages/7_8/rocks_soils.s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oschol.com/ireland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.ie/Geology/about/information-schools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ga-IE" sz="7200">
                <a:latin typeface="Comic Sans MS" pitchFamily="66" charset="0"/>
              </a:rPr>
              <a:t>Carraigeacha</a:t>
            </a:r>
          </a:p>
        </p:txBody>
      </p:sp>
      <p:pic>
        <p:nvPicPr>
          <p:cNvPr id="15362" name="Picture 5" descr="shutterstock_54858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492375"/>
            <a:ext cx="338296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381000"/>
            <a:ext cx="7632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Anois faigh amach</a:t>
            </a:r>
            <a:r>
              <a:rPr lang="ga-IE" sz="2800">
                <a:latin typeface="Comic Sans MS" pitchFamily="66" charset="0"/>
              </a:rPr>
              <a:t> cén cineál carraige atá sna clocha éagsúla a bhailigh tú</a:t>
            </a:r>
            <a:r>
              <a:rPr lang="en-GB" sz="2800">
                <a:latin typeface="Comic Sans MS" pitchFamily="66" charset="0"/>
              </a:rPr>
              <a:t>.</a:t>
            </a:r>
            <a:r>
              <a:rPr lang="ga-IE" sz="2800">
                <a:latin typeface="Comic Sans MS" pitchFamily="66" charset="0"/>
              </a:rPr>
              <a:t> </a:t>
            </a:r>
            <a:r>
              <a:rPr lang="en-GB" sz="2800">
                <a:latin typeface="Comic Sans MS" pitchFamily="66" charset="0"/>
              </a:rPr>
              <a:t>C</a:t>
            </a:r>
            <a:r>
              <a:rPr lang="ga-IE" sz="2800">
                <a:latin typeface="Comic Sans MS" pitchFamily="66" charset="0"/>
              </a:rPr>
              <a:t>abhróidh an suíomh</a:t>
            </a:r>
            <a:r>
              <a:rPr lang="en-GB" sz="2800">
                <a:latin typeface="Comic Sans MS" pitchFamily="66" charset="0"/>
              </a:rPr>
              <a:t> seo leat</a:t>
            </a:r>
            <a:r>
              <a:rPr lang="ga-IE" sz="2800">
                <a:latin typeface="Comic Sans MS" pitchFamily="66" charset="0"/>
              </a:rPr>
              <a:t> </a:t>
            </a:r>
            <a:r>
              <a:rPr lang="en-GB" sz="2800">
                <a:latin typeface="Comic Sans MS" pitchFamily="66" charset="0"/>
              </a:rPr>
              <a:t>iad</a:t>
            </a:r>
            <a:r>
              <a:rPr lang="ga-IE" sz="2800">
                <a:latin typeface="Comic Sans MS" pitchFamily="66" charset="0"/>
              </a:rPr>
              <a:t> </a:t>
            </a:r>
            <a:r>
              <a:rPr lang="en-GB" sz="2800">
                <a:latin typeface="Comic Sans MS" pitchFamily="66" charset="0"/>
              </a:rPr>
              <a:t>a ainmniú:</a:t>
            </a:r>
            <a:r>
              <a:rPr lang="ga-IE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  <a:hlinkClick r:id="rId2"/>
              </a:rPr>
              <a:t>http://geology.com/rocks/</a:t>
            </a:r>
            <a:r>
              <a:rPr lang="ga-IE" sz="2800">
                <a:latin typeface="Comic Sans MS" pitchFamily="66" charset="0"/>
              </a:rPr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83534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An bhfuil ainm</a:t>
            </a:r>
            <a:r>
              <a:rPr lang="en-GB" sz="2800">
                <a:latin typeface="Comic Sans MS" pitchFamily="66" charset="0"/>
              </a:rPr>
              <a:t>neacha</a:t>
            </a:r>
            <a:r>
              <a:rPr lang="ga-IE" sz="2800">
                <a:latin typeface="Comic Sans MS" pitchFamily="66" charset="0"/>
              </a:rPr>
              <a:t> na gcarraigeacha éagsúla </a:t>
            </a:r>
            <a:r>
              <a:rPr lang="en-GB" sz="2800">
                <a:latin typeface="Comic Sans MS" pitchFamily="66" charset="0"/>
              </a:rPr>
              <a:t>ar eolas </a:t>
            </a:r>
            <a:r>
              <a:rPr lang="ga-IE" sz="2800">
                <a:latin typeface="Comic Sans MS" pitchFamily="66" charset="0"/>
              </a:rPr>
              <a:t>agat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i nGaeilge? Mura bhfuil féach</a:t>
            </a:r>
          </a:p>
          <a:p>
            <a:r>
              <a:rPr lang="ga-IE" sz="2800">
                <a:latin typeface="Comic Sans MS" pitchFamily="66" charset="0"/>
              </a:rPr>
              <a:t>an suíomh seo: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  <a:hlinkClick r:id="rId3"/>
              </a:rPr>
              <a:t>www.focal.ie</a:t>
            </a:r>
            <a:endParaRPr lang="ga-IE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</a:rPr>
              <a:t>Scríobh ainm gach carraige ar an tábla</a:t>
            </a:r>
          </a:p>
          <a:p>
            <a:r>
              <a:rPr lang="ga-IE" sz="2800">
                <a:latin typeface="Comic Sans MS" pitchFamily="66" charset="0"/>
              </a:rPr>
              <a:t>ar leathanach 33 </a:t>
            </a:r>
            <a:r>
              <a:rPr lang="en-GB" sz="2800">
                <a:latin typeface="Comic Sans MS" pitchFamily="66" charset="0"/>
              </a:rPr>
              <a:t>den </a:t>
            </a:r>
            <a:r>
              <a:rPr lang="ga-IE" sz="2800">
                <a:latin typeface="Comic Sans MS" pitchFamily="66" charset="0"/>
              </a:rPr>
              <a:t>leabhar oibre.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1600" y="5181600"/>
            <a:ext cx="4525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Féach ar na </a:t>
            </a:r>
            <a:r>
              <a:rPr lang="en-GB" sz="2400">
                <a:latin typeface="Comic Sans MS" pitchFamily="66" charset="0"/>
              </a:rPr>
              <a:t>clocha</a:t>
            </a:r>
            <a:r>
              <a:rPr lang="ga-IE" sz="2400">
                <a:latin typeface="Comic Sans MS" pitchFamily="66" charset="0"/>
              </a:rPr>
              <a:t> uile</a:t>
            </a:r>
          </a:p>
          <a:p>
            <a:r>
              <a:rPr lang="ga-IE" sz="2400">
                <a:latin typeface="Comic Sans MS" pitchFamily="66" charset="0"/>
              </a:rPr>
              <a:t>faoin micreascóp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más féidir. </a:t>
            </a:r>
          </a:p>
        </p:txBody>
      </p:sp>
      <p:pic>
        <p:nvPicPr>
          <p:cNvPr id="25605" name="Picture 8" descr="shutterstock_7561165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486275"/>
            <a:ext cx="24114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17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1582738"/>
            <a:ext cx="5689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ga-IE" sz="2400" u="sng">
                <a:solidFill>
                  <a:srgbClr val="000000"/>
                </a:solidFill>
                <a:latin typeface="Comic Sans MS" pitchFamily="66" charset="0"/>
              </a:rPr>
              <a:t>Fearas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361950" indent="-361950">
              <a:buFontTx/>
              <a:buChar char="•"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Bosca cairtchláir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e.g. bosca bróg</a:t>
            </a:r>
          </a:p>
          <a:p>
            <a:pPr marL="361950" indent="-361950"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Bileog chairtchláir</a:t>
            </a:r>
            <a:endParaRPr lang="ga-IE" sz="2400">
              <a:solidFill>
                <a:srgbClr val="000000"/>
              </a:solidFill>
              <a:latin typeface="Comic Sans MS" pitchFamily="66" charset="0"/>
            </a:endParaRPr>
          </a:p>
          <a:p>
            <a:pPr marL="361950" indent="-361950">
              <a:buFontTx/>
              <a:buChar char="•"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Siosúr</a:t>
            </a:r>
          </a:p>
          <a:p>
            <a:pPr marL="361950" indent="-361950">
              <a:buFontTx/>
              <a:buChar char="•"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Lipéid ghreamaitheacha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301625"/>
            <a:ext cx="7080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ga-IE" sz="3200">
                <a:solidFill>
                  <a:srgbClr val="000000"/>
                </a:solidFill>
                <a:latin typeface="Comic Sans MS" pitchFamily="66" charset="0"/>
              </a:rPr>
              <a:t>Bosca</a:t>
            </a:r>
            <a:r>
              <a:rPr lang="en-GB" sz="3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3200">
                <a:solidFill>
                  <a:srgbClr val="000000"/>
                </a:solidFill>
                <a:latin typeface="Comic Sans MS" pitchFamily="66" charset="0"/>
              </a:rPr>
              <a:t>taispeántais a dhéanamh </a:t>
            </a:r>
            <a:br>
              <a:rPr lang="en-GB" sz="320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3200">
                <a:solidFill>
                  <a:srgbClr val="000000"/>
                </a:solidFill>
                <a:latin typeface="Comic Sans MS" pitchFamily="66" charset="0"/>
              </a:rPr>
              <a:t>do bhailiúchán carraigeacha</a:t>
            </a:r>
            <a:endParaRPr lang="ga-IE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250825" y="4495800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74675"/>
            <a:ext cx="4357688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530225"/>
            <a:ext cx="50419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ga-IE" sz="2400" u="sng">
                <a:solidFill>
                  <a:srgbClr val="000000"/>
                </a:solidFill>
                <a:latin typeface="Comic Sans MS" pitchFamily="66" charset="0"/>
              </a:rPr>
              <a:t>Modh</a:t>
            </a:r>
          </a:p>
          <a:p>
            <a:pPr marL="361950" indent="-361950">
              <a:buFont typeface="Calibri" pitchFamily="34" charset="0"/>
              <a:buAutoNum type="arabicPeriod"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Gearr an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bhileog chairtchláir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ina stiallacha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. Ansin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cuir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na stiallacha isteach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sa bhosca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cairtchláir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chun boscaí beaga a dhéanamh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, mar atá sa léaráid thall.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Úsáidfear bosca amháin do gach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cloch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marL="361950" indent="-361950">
              <a:buFont typeface="Calibri" pitchFamily="34" charset="0"/>
              <a:buAutoNum type="arabicPeriod"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Cuir na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clocha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isteach sna boscaí. Scríobh an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t-eolas faoi gach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cloch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ar lipéad faoi leith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(i.e. an cineál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carraige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atá inti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agus cén áit a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bh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fuarthas í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). Gr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eamaigh an lipéad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den bhosca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taobh thiar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den chloch chuí.</a:t>
            </a:r>
            <a:endParaRPr lang="ga-IE" sz="24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836613"/>
            <a:ext cx="52562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As </a:t>
            </a:r>
            <a:r>
              <a:rPr lang="ga-IE" sz="2800">
                <a:latin typeface="Comic Sans MS" pitchFamily="66" charset="0"/>
              </a:rPr>
              <a:t>cloch a tógadh an seanmhuileann seo. An bhfuil aon seanfhoirgn</a:t>
            </a:r>
            <a:r>
              <a:rPr lang="en-GB" sz="2800">
                <a:latin typeface="Comic Sans MS" pitchFamily="66" charset="0"/>
              </a:rPr>
              <a:t>ea</a:t>
            </a:r>
            <a:r>
              <a:rPr lang="ga-IE" sz="2800">
                <a:latin typeface="Comic Sans MS" pitchFamily="66" charset="0"/>
              </a:rPr>
              <a:t>mh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i do cheantar</a:t>
            </a:r>
            <a:r>
              <a:rPr lang="en-GB" sz="2800">
                <a:latin typeface="Comic Sans MS" pitchFamily="66" charset="0"/>
              </a:rPr>
              <a:t>sa</a:t>
            </a:r>
            <a:r>
              <a:rPr lang="ga-IE" sz="2800">
                <a:latin typeface="Comic Sans MS" pitchFamily="66" charset="0"/>
              </a:rPr>
              <a:t>? Má tá, faigh amach cén cineál cloiche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atá </a:t>
            </a:r>
            <a:r>
              <a:rPr lang="en-GB" sz="2800">
                <a:latin typeface="Comic Sans MS" pitchFamily="66" charset="0"/>
              </a:rPr>
              <a:t>ann</a:t>
            </a:r>
            <a:r>
              <a:rPr lang="ga-IE" sz="2800">
                <a:latin typeface="Comic Sans MS" pitchFamily="66" charset="0"/>
              </a:rPr>
              <a:t>. </a:t>
            </a:r>
          </a:p>
        </p:txBody>
      </p:sp>
      <p:pic>
        <p:nvPicPr>
          <p:cNvPr id="29698" name="Picture 4" descr="shutterstock_996162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644900"/>
            <a:ext cx="42608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b="1">
                <a:latin typeface="Comic Sans MS" pitchFamily="66" charset="0"/>
              </a:rPr>
              <a:t>Fíricí Spéisiúla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1916113"/>
            <a:ext cx="6192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Tx/>
              <a:buChar char="•"/>
            </a:pPr>
            <a:r>
              <a:rPr lang="ga-IE" sz="2400">
                <a:latin typeface="Comic Sans MS" pitchFamily="66" charset="0"/>
              </a:rPr>
              <a:t>Tá clú agus cáil ar Chlochán an Aifir</a:t>
            </a:r>
            <a:r>
              <a:rPr lang="en-GB" sz="2400">
                <a:latin typeface="Comic Sans MS" pitchFamily="66" charset="0"/>
              </a:rPr>
              <a:t> </a:t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i g</a:t>
            </a:r>
            <a:r>
              <a:rPr lang="ga-IE" sz="2400">
                <a:latin typeface="Comic Sans MS" pitchFamily="66" charset="0"/>
              </a:rPr>
              <a:t>Co. Aontroma. Tá sé déanta</a:t>
            </a:r>
            <a:r>
              <a:rPr lang="en-GB" sz="2400">
                <a:latin typeface="Comic Sans MS" pitchFamily="66" charset="0"/>
              </a:rPr>
              <a:t> </a:t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de </a:t>
            </a:r>
            <a:r>
              <a:rPr lang="ga-IE" sz="2400">
                <a:latin typeface="Comic Sans MS" pitchFamily="66" charset="0"/>
              </a:rPr>
              <a:t>charraigeacha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móra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basailt</a:t>
            </a:r>
            <a:r>
              <a:rPr lang="en-GB" sz="2400">
                <a:latin typeface="Comic Sans MS" pitchFamily="66" charset="0"/>
              </a:rPr>
              <a:t> </a:t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bhfuil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6 thaobh orthu</a:t>
            </a:r>
            <a:r>
              <a:rPr lang="en-GB" sz="2400">
                <a:latin typeface="Comic Sans MS" pitchFamily="66" charset="0"/>
              </a:rPr>
              <a:t>.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825" y="4005263"/>
            <a:ext cx="5978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Tx/>
              <a:buChar char="•"/>
            </a:pPr>
            <a:r>
              <a:rPr lang="en-GB" sz="2400">
                <a:latin typeface="Comic Sans MS" pitchFamily="66" charset="0"/>
              </a:rPr>
              <a:t>As </a:t>
            </a:r>
            <a:r>
              <a:rPr lang="ga-IE" sz="2400">
                <a:latin typeface="Comic Sans MS" pitchFamily="66" charset="0"/>
              </a:rPr>
              <a:t>marmar a </a:t>
            </a:r>
            <a:r>
              <a:rPr lang="en-GB" sz="2400">
                <a:latin typeface="Comic Sans MS" pitchFamily="66" charset="0"/>
              </a:rPr>
              <a:t>tóg</a:t>
            </a:r>
            <a:r>
              <a:rPr lang="ga-IE" sz="2400">
                <a:latin typeface="Comic Sans MS" pitchFamily="66" charset="0"/>
              </a:rPr>
              <a:t>adh</a:t>
            </a:r>
            <a:r>
              <a:rPr lang="en-GB" sz="2400">
                <a:latin typeface="Comic Sans MS" pitchFamily="66" charset="0"/>
              </a:rPr>
              <a:t> an</a:t>
            </a:r>
            <a:r>
              <a:rPr lang="ga-IE" sz="2400">
                <a:latin typeface="Comic Sans MS" pitchFamily="66" charset="0"/>
              </a:rPr>
              <a:t> Taj Mahal</a:t>
            </a:r>
          </a:p>
          <a:p>
            <a:pPr marL="361950" indent="-361950"/>
            <a:r>
              <a:rPr lang="ga-IE" sz="2400">
                <a:latin typeface="Comic Sans MS" pitchFamily="66" charset="0"/>
              </a:rPr>
              <a:t>	san India.</a:t>
            </a:r>
            <a:r>
              <a:rPr lang="ga-IE" sz="2000">
                <a:latin typeface="Comic Sans MS" pitchFamily="66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5516563"/>
            <a:ext cx="604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Tx/>
              <a:buChar char="•"/>
            </a:pPr>
            <a:r>
              <a:rPr lang="ga-IE" sz="2400">
                <a:latin typeface="Comic Sans MS" pitchFamily="66" charset="0"/>
              </a:rPr>
              <a:t>Gaineamhchloch atá in Uluru, an charraig ollmhór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atá i lár na hAstráile.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0825" y="549275"/>
            <a:ext cx="612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Tx/>
              <a:buChar char="•"/>
            </a:pPr>
            <a:r>
              <a:rPr lang="ga-IE" sz="2400">
                <a:latin typeface="Comic Sans MS" pitchFamily="66" charset="0"/>
              </a:rPr>
              <a:t>Tá </a:t>
            </a:r>
            <a:r>
              <a:rPr lang="en-GB" sz="2400">
                <a:latin typeface="Comic Sans MS" pitchFamily="66" charset="0"/>
              </a:rPr>
              <a:t>go </a:t>
            </a:r>
            <a:r>
              <a:rPr lang="ga-IE" sz="2400">
                <a:latin typeface="Comic Sans MS" pitchFamily="66" charset="0"/>
              </a:rPr>
              <a:t>leor aolchloiche </a:t>
            </a:r>
            <a:r>
              <a:rPr lang="en-GB" sz="2400">
                <a:latin typeface="Comic Sans MS" pitchFamily="66" charset="0"/>
              </a:rPr>
              <a:t>le </a:t>
            </a:r>
            <a:r>
              <a:rPr lang="ga-IE" sz="2400">
                <a:latin typeface="Comic Sans MS" pitchFamily="66" charset="0"/>
              </a:rPr>
              <a:t>feiceáil </a:t>
            </a:r>
            <a:br>
              <a:rPr lang="en-GB" sz="2400">
                <a:latin typeface="Comic Sans MS" pitchFamily="66" charset="0"/>
              </a:rPr>
            </a:br>
            <a:r>
              <a:rPr lang="en-GB" sz="2400">
                <a:latin typeface="Comic Sans MS" pitchFamily="66" charset="0"/>
              </a:rPr>
              <a:t>i</a:t>
            </a:r>
            <a:r>
              <a:rPr lang="ga-IE" sz="2400">
                <a:latin typeface="Comic Sans MS" pitchFamily="66" charset="0"/>
              </a:rPr>
              <a:t> mBoirinn i gCo. an Chláir. </a:t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Ciallaíonn ‘Boirinn’ áit chlochach. </a:t>
            </a:r>
          </a:p>
        </p:txBody>
      </p:sp>
      <p:pic>
        <p:nvPicPr>
          <p:cNvPr id="31757" name="Picture 13" descr="shutterstock_120530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916113"/>
            <a:ext cx="211137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shutterstock_1009424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60350"/>
            <a:ext cx="20288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 descr="shutterstock_1303547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5157788"/>
            <a:ext cx="24717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shutterstock_1153693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429000"/>
            <a:ext cx="18827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13" grpId="0"/>
      <p:bldP spid="15" grpId="0"/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1798" name="Group 54"/>
          <p:cNvGraphicFramePr>
            <a:graphicFrameLocks noGrp="1"/>
          </p:cNvGraphicFramePr>
          <p:nvPr/>
        </p:nvGraphicFramePr>
        <p:xfrm>
          <a:off x="323850" y="981075"/>
          <a:ext cx="8229600" cy="5408613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pláinéad carraigeach é an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domhan</a:t>
                      </a:r>
                      <a:r>
                        <a:rPr kumimoji="0" lang="ga-I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Tá Boirinn i gCo. Aontroma.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Úsáidtear slinn ar dhíonta.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pláinéad carraigeach é Satarn.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Baintear carraigeacha i gcairéal.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Basalt atá i gClochán an Aifir.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Tá cailc i dtaos fiacla.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Aolchloch atá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 m</a:t>
                      </a:r>
                      <a:r>
                        <a:rPr kumimoji="0" lang="ga-I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Boirinn.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7732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9241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349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1497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35004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53006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58769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45" name="Text Box 55"/>
          <p:cNvSpPr txBox="1">
            <a:spLocks noChangeArrowheads="1"/>
          </p:cNvSpPr>
          <p:nvPr/>
        </p:nvSpPr>
        <p:spPr bwMode="auto">
          <a:xfrm>
            <a:off x="2555875" y="188913"/>
            <a:ext cx="3960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288" y="360363"/>
            <a:ext cx="79216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Tuilleadh eolais le fáil ar na suíomhanna seo:</a:t>
            </a:r>
          </a:p>
          <a:p>
            <a:endParaRPr lang="ga-IE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  <a:hlinkClick r:id="rId2"/>
              </a:rPr>
              <a:t>http://www.bbc.co.uk/schools/scienceclips/ages/7_8/rocks_soils.shtml</a:t>
            </a:r>
            <a:r>
              <a:rPr lang="ga-IE" sz="2800">
                <a:latin typeface="Comic Sans MS" pitchFamily="66" charset="0"/>
              </a:rPr>
              <a:t> </a:t>
            </a:r>
          </a:p>
          <a:p>
            <a:endParaRPr lang="ga-IE" sz="2800">
              <a:latin typeface="Comic Sans MS" pitchFamily="66" charset="0"/>
            </a:endParaRPr>
          </a:p>
          <a:p>
            <a:r>
              <a:rPr lang="en-GB" sz="2800">
                <a:latin typeface="Comic Sans MS" pitchFamily="66" charset="0"/>
                <a:hlinkClick r:id="rId3"/>
              </a:rPr>
              <a:t>https://hwb.wales.gov.uk/cms/hwbcontent/Shared%20Documents/vtc/rocks/eng/Introduction/MainSessionPart1.htm</a:t>
            </a:r>
            <a:r>
              <a:rPr lang="en-GB" sz="2800">
                <a:latin typeface="Comic Sans MS" pitchFamily="66" charset="0"/>
              </a:rPr>
              <a:t> </a:t>
            </a:r>
            <a:endParaRPr lang="ga-IE" sz="2800">
              <a:latin typeface="Comic Sans MS" pitchFamily="66" charset="0"/>
            </a:endParaRPr>
          </a:p>
          <a:p>
            <a:endParaRPr lang="ga-IE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</a:rPr>
              <a:t>Tá eolas faoi na carraigeacha</a:t>
            </a:r>
            <a:r>
              <a:rPr lang="en-GB" sz="2800">
                <a:latin typeface="Comic Sans MS" pitchFamily="66" charset="0"/>
              </a:rPr>
              <a:t> atá</a:t>
            </a:r>
            <a:r>
              <a:rPr lang="ga-IE" sz="2800">
                <a:latin typeface="Comic Sans MS" pitchFamily="66" charset="0"/>
              </a:rPr>
              <a:t> i do chontae </a:t>
            </a:r>
            <a:r>
              <a:rPr lang="en-GB" sz="2800">
                <a:latin typeface="Comic Sans MS" pitchFamily="66" charset="0"/>
              </a:rPr>
              <a:t>féin </a:t>
            </a:r>
            <a:r>
              <a:rPr lang="ga-IE" sz="2800">
                <a:latin typeface="Comic Sans MS" pitchFamily="66" charset="0"/>
              </a:rPr>
              <a:t>le fáil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ar an suíomh</a:t>
            </a:r>
            <a:r>
              <a:rPr lang="en-GB" sz="2800">
                <a:latin typeface="Comic Sans MS" pitchFamily="66" charset="0"/>
              </a:rPr>
              <a:t> seo</a:t>
            </a:r>
            <a:r>
              <a:rPr lang="ga-IE" sz="2800">
                <a:latin typeface="Comic Sans MS" pitchFamily="66" charset="0"/>
              </a:rPr>
              <a:t>: </a:t>
            </a:r>
          </a:p>
          <a:p>
            <a:r>
              <a:rPr lang="ga-IE" sz="2800">
                <a:latin typeface="Comic Sans MS" pitchFamily="66" charset="0"/>
                <a:hlinkClick r:id="rId4"/>
              </a:rPr>
              <a:t>http://www.geoschol.com/ireland.html</a:t>
            </a:r>
            <a:r>
              <a:rPr lang="ga-IE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971550" y="692150"/>
            <a:ext cx="76327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b="1" u="sng">
                <a:latin typeface="Comic Sans MS" pitchFamily="66" charset="0"/>
              </a:rPr>
              <a:t>Nóta don mhúinteoir</a:t>
            </a:r>
            <a:r>
              <a:rPr lang="ga-IE" sz="2800" b="1">
                <a:latin typeface="Comic Sans MS" pitchFamily="66" charset="0"/>
              </a:rPr>
              <a:t>:</a:t>
            </a:r>
            <a:r>
              <a:rPr lang="ga-IE" sz="2800">
                <a:latin typeface="Comic Sans MS" pitchFamily="66" charset="0"/>
              </a:rPr>
              <a:t> </a:t>
            </a:r>
          </a:p>
          <a:p>
            <a:endParaRPr lang="ga-IE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</a:rPr>
              <a:t>Seoladh paca de charraigeacha coitianta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na hÉireann chuig na scoileanna go léir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sa bhliain 2007. Is féidir samplaí breise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a ordú saor in aisce ar an suíomh</a:t>
            </a:r>
            <a:r>
              <a:rPr lang="en-GB" sz="2800">
                <a:latin typeface="Comic Sans MS" pitchFamily="66" charset="0"/>
              </a:rPr>
              <a:t> seo</a:t>
            </a:r>
            <a:r>
              <a:rPr lang="ga-IE" sz="2800">
                <a:latin typeface="Comic Sans MS" pitchFamily="66" charset="0"/>
              </a:rPr>
              <a:t>: </a:t>
            </a:r>
            <a:r>
              <a:rPr lang="ga-IE" sz="2800">
                <a:latin typeface="Comic Sans MS" pitchFamily="66" charset="0"/>
                <a:hlinkClick r:id="rId2"/>
              </a:rPr>
              <a:t>http://www.tcd.ie/Geology/about/information-schools.php</a:t>
            </a:r>
            <a:r>
              <a:rPr lang="ga-IE" sz="280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ga-IE" sz="28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539750" y="762000"/>
            <a:ext cx="80708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Christine Warner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 ó thaobh cóipchirt de ba cheart d’úinéir an chóipchirt teagmháil a dhéanamh leis na foilsitheoirí. Beidh na foilsitheoirí lántoilteanach socruithe cuí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leis.</a:t>
            </a:r>
            <a:r>
              <a:rPr lang="ga-IE">
                <a:cs typeface="Times New Roman" pitchFamily="18" charset="0"/>
              </a:rPr>
              <a:t> 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3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779838" y="2060575"/>
            <a:ext cx="51133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Pláinéad carraigeach is ea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an domhan. Tá carraig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thíos fúinn i ngach áit ar domhan</a:t>
            </a:r>
            <a:r>
              <a:rPr lang="en-GB" sz="2800">
                <a:latin typeface="Comic Sans MS" pitchFamily="66" charset="0"/>
              </a:rPr>
              <a:t>, </a:t>
            </a:r>
            <a:br>
              <a:rPr lang="en-GB" sz="2800">
                <a:latin typeface="Comic Sans MS" pitchFamily="66" charset="0"/>
              </a:rPr>
            </a:br>
            <a:r>
              <a:rPr lang="en-GB" sz="2800">
                <a:latin typeface="Comic Sans MS" pitchFamily="66" charset="0"/>
              </a:rPr>
              <a:t>is </a:t>
            </a:r>
            <a:r>
              <a:rPr lang="ga-IE" sz="2800">
                <a:latin typeface="Comic Sans MS" pitchFamily="66" charset="0"/>
              </a:rPr>
              <a:t>cuma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cé acu ar muir nó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ar tír atáimid.</a:t>
            </a:r>
            <a:r>
              <a:rPr lang="en-IE" sz="2800">
                <a:latin typeface="Comic Sans MS" pitchFamily="66" charset="0"/>
              </a:rPr>
              <a:t> </a:t>
            </a:r>
          </a:p>
        </p:txBody>
      </p:sp>
      <p:pic>
        <p:nvPicPr>
          <p:cNvPr id="17410" name="Picture 4" descr="shutterstock_91265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484313"/>
            <a:ext cx="32051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50825" y="836613"/>
            <a:ext cx="54721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Is iad na pláinéid charraigeacha eile sa ghrianchóras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ná Véineas, Mars agus Mearcair.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 rot="10800000" flipV="1">
            <a:off x="249238" y="3284538"/>
            <a:ext cx="51863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Ní pláinéid charraigeacha iad na pláinéid eile sa ghrianchóras – </a:t>
            </a:r>
            <a:r>
              <a:rPr lang="en-GB" sz="2800">
                <a:latin typeface="Comic Sans MS" pitchFamily="66" charset="0"/>
              </a:rPr>
              <a:t>Iúpatar, </a:t>
            </a:r>
            <a:r>
              <a:rPr lang="ga-IE" sz="2800">
                <a:latin typeface="Comic Sans MS" pitchFamily="66" charset="0"/>
              </a:rPr>
              <a:t>Satarn, Úránas ná Neiptiún. Is meallta ollmhóra gáis iad na pláinéid sin.</a:t>
            </a:r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6011863" y="213360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400">
                <a:latin typeface="Comic Sans MS" pitchFamily="66" charset="0"/>
              </a:rPr>
              <a:t>Mars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5435600" y="558958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>
                <a:latin typeface="Comic Sans MS" pitchFamily="66" charset="0"/>
              </a:rPr>
              <a:t>Satarn</a:t>
            </a:r>
          </a:p>
        </p:txBody>
      </p:sp>
      <p:pic>
        <p:nvPicPr>
          <p:cNvPr id="18437" name="Picture 8" descr="shutterstock_10481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213100"/>
            <a:ext cx="3048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shutterstock_117283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04813"/>
            <a:ext cx="25320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  <p:bldP spid="18435" grpId="0"/>
      <p:bldP spid="184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shutterstock_1075179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9113" y="1989138"/>
            <a:ext cx="3544887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250825" y="908050"/>
            <a:ext cx="52562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Tá sraith de charraig chrua</a:t>
            </a:r>
          </a:p>
          <a:p>
            <a:r>
              <a:rPr lang="ga-IE" sz="2800">
                <a:latin typeface="Comic Sans MS" pitchFamily="66" charset="0"/>
              </a:rPr>
              <a:t>ar dhromchla an domhain.</a:t>
            </a:r>
          </a:p>
          <a:p>
            <a:r>
              <a:rPr lang="en-GB" sz="2800">
                <a:latin typeface="Comic Sans MS" pitchFamily="66" charset="0"/>
              </a:rPr>
              <a:t>An</a:t>
            </a:r>
            <a:r>
              <a:rPr lang="ga-IE" sz="2800">
                <a:latin typeface="Comic Sans MS" pitchFamily="66" charset="0"/>
              </a:rPr>
              <a:t> </a:t>
            </a:r>
            <a:r>
              <a:rPr lang="ga-IE" sz="2800" b="1">
                <a:solidFill>
                  <a:srgbClr val="FF0000"/>
                </a:solidFill>
                <a:latin typeface="Comic Sans MS" pitchFamily="66" charset="0"/>
              </a:rPr>
              <a:t>screamh</a:t>
            </a:r>
            <a:r>
              <a:rPr lang="ga-IE" sz="2800" b="1">
                <a:latin typeface="Comic Sans MS" pitchFamily="66" charset="0"/>
              </a:rPr>
              <a:t> </a:t>
            </a:r>
            <a:r>
              <a:rPr lang="en-GB" sz="2800">
                <a:latin typeface="Comic Sans MS" pitchFamily="66" charset="0"/>
              </a:rPr>
              <a:t>a </a:t>
            </a:r>
            <a:r>
              <a:rPr lang="ga-IE" sz="2800">
                <a:latin typeface="Comic Sans MS" pitchFamily="66" charset="0"/>
              </a:rPr>
              <a:t>thugtar</a:t>
            </a:r>
            <a:r>
              <a:rPr lang="en-GB" sz="2800" b="1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ar an tsraith sin</a:t>
            </a:r>
            <a:r>
              <a:rPr lang="en-GB" sz="2800">
                <a:latin typeface="Comic Sans MS" pitchFamily="66" charset="0"/>
              </a:rPr>
              <a:t>.</a:t>
            </a:r>
            <a:r>
              <a:rPr lang="en-GB" sz="2800" b="1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Tá </a:t>
            </a:r>
            <a:r>
              <a:rPr lang="en-GB" sz="2800">
                <a:latin typeface="Comic Sans MS" pitchFamily="66" charset="0"/>
              </a:rPr>
              <a:t>an </a:t>
            </a:r>
            <a:r>
              <a:rPr lang="ga-IE" sz="2800">
                <a:latin typeface="Comic Sans MS" pitchFamily="66" charset="0"/>
              </a:rPr>
              <a:t>screamh </a:t>
            </a:r>
            <a:r>
              <a:rPr lang="en-GB" sz="2800">
                <a:latin typeface="Comic Sans MS" pitchFamily="66" charset="0"/>
              </a:rPr>
              <a:t>idir 10 km agus 50 km ar doimhne</a:t>
            </a:r>
            <a:r>
              <a:rPr lang="ga-IE" sz="2800">
                <a:latin typeface="Comic Sans MS" pitchFamily="66" charset="0"/>
              </a:rPr>
              <a:t>. Ní féidir linn </a:t>
            </a:r>
            <a:r>
              <a:rPr lang="en-GB" sz="2800">
                <a:latin typeface="Comic Sans MS" pitchFamily="66" charset="0"/>
              </a:rPr>
              <a:t>í</a:t>
            </a:r>
            <a:r>
              <a:rPr lang="ga-IE" sz="2800">
                <a:latin typeface="Comic Sans MS" pitchFamily="66" charset="0"/>
              </a:rPr>
              <a:t> a fheiceáil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i gcónaí</a:t>
            </a:r>
            <a:r>
              <a:rPr lang="en-GB" sz="2800">
                <a:latin typeface="Comic Sans MS" pitchFamily="66" charset="0"/>
              </a:rPr>
              <a:t>, </a:t>
            </a:r>
            <a:r>
              <a:rPr lang="ga-IE" sz="2800">
                <a:latin typeface="Comic Sans MS" pitchFamily="66" charset="0"/>
              </a:rPr>
              <a:t>áfach</a:t>
            </a:r>
            <a:r>
              <a:rPr lang="en-GB" sz="2800">
                <a:latin typeface="Comic Sans MS" pitchFamily="66" charset="0"/>
              </a:rPr>
              <a:t>,</a:t>
            </a:r>
            <a:r>
              <a:rPr lang="ga-IE" sz="2800">
                <a:latin typeface="Comic Sans MS" pitchFamily="66" charset="0"/>
              </a:rPr>
              <a:t> mar go mbíonn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sí clúdaithe ag ithir agus</a:t>
            </a:r>
          </a:p>
          <a:p>
            <a:r>
              <a:rPr lang="en-GB" sz="2800">
                <a:latin typeface="Comic Sans MS" pitchFamily="66" charset="0"/>
              </a:rPr>
              <a:t>ag </a:t>
            </a:r>
            <a:r>
              <a:rPr lang="ga-IE" sz="2800">
                <a:latin typeface="Comic Sans MS" pitchFamily="66" charset="0"/>
              </a:rPr>
              <a:t>uisce i mórán áiteanna. </a:t>
            </a:r>
          </a:p>
        </p:txBody>
      </p:sp>
      <p:cxnSp>
        <p:nvCxnSpPr>
          <p:cNvPr id="19459" name="Straight Arrow Connector 8"/>
          <p:cNvCxnSpPr>
            <a:cxnSpLocks noChangeShapeType="1"/>
          </p:cNvCxnSpPr>
          <p:nvPr/>
        </p:nvCxnSpPr>
        <p:spPr bwMode="auto">
          <a:xfrm flipV="1">
            <a:off x="7451725" y="3932238"/>
            <a:ext cx="74613" cy="9366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6300788" y="494188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Comic Sans MS" pitchFamily="66" charset="0"/>
              </a:rPr>
              <a:t>an</a:t>
            </a:r>
            <a:r>
              <a:rPr lang="ga-IE" sz="2400">
                <a:latin typeface="Comic Sans MS" pitchFamily="66" charset="0"/>
              </a:rPr>
              <a:t> screamh</a:t>
            </a:r>
            <a:endParaRPr lang="ga-IE" sz="2400">
              <a:latin typeface="Calibri" pitchFamily="34" charset="0"/>
            </a:endParaRPr>
          </a:p>
        </p:txBody>
      </p:sp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7092950" y="5238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>
                <a:latin typeface="Comic Sans MS" pitchFamily="66" charset="0"/>
              </a:rPr>
              <a:t>ithir</a:t>
            </a:r>
            <a:endParaRPr lang="ga-IE" sz="2400">
              <a:latin typeface="Calibri" pitchFamily="34" charset="0"/>
            </a:endParaRPr>
          </a:p>
        </p:txBody>
      </p:sp>
      <p:cxnSp>
        <p:nvCxnSpPr>
          <p:cNvPr id="19462" name="Straight Arrow Connector 13"/>
          <p:cNvCxnSpPr>
            <a:cxnSpLocks noChangeShapeType="1"/>
          </p:cNvCxnSpPr>
          <p:nvPr/>
        </p:nvCxnSpPr>
        <p:spPr bwMode="auto">
          <a:xfrm flipH="1">
            <a:off x="7408863" y="1103313"/>
            <a:ext cx="230187" cy="18938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194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692150"/>
            <a:ext cx="4897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Seo </a:t>
            </a:r>
            <a:r>
              <a:rPr lang="ga-IE" sz="2800" b="1">
                <a:solidFill>
                  <a:srgbClr val="FF0000"/>
                </a:solidFill>
                <a:latin typeface="Comic Sans MS" pitchFamily="66" charset="0"/>
              </a:rPr>
              <a:t>cairéal</a:t>
            </a:r>
            <a:r>
              <a:rPr lang="ga-IE" sz="2800">
                <a:latin typeface="Comic Sans MS" pitchFamily="66" charset="0"/>
              </a:rPr>
              <a:t>. </a:t>
            </a:r>
            <a:endParaRPr lang="en-GB" sz="2800">
              <a:latin typeface="Comic Sans MS" pitchFamily="66" charset="0"/>
            </a:endParaRPr>
          </a:p>
        </p:txBody>
      </p:sp>
      <p:pic>
        <p:nvPicPr>
          <p:cNvPr id="21508" name="Picture 4" descr="shutterstock_1053248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981075"/>
            <a:ext cx="31829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700213"/>
            <a:ext cx="41767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Áit oscailte is ea cairéal ina mbaintear carraigeacha go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díreach amach as an </a:t>
            </a:r>
            <a:r>
              <a:rPr lang="en-GB" sz="2800">
                <a:latin typeface="Comic Sans MS" pitchFamily="66" charset="0"/>
              </a:rPr>
              <a:t>screamh</a:t>
            </a:r>
            <a:r>
              <a:rPr lang="ga-IE" sz="2800">
                <a:latin typeface="Comic Sans MS" pitchFamily="66" charset="0"/>
              </a:rPr>
              <a:t>.</a:t>
            </a:r>
            <a:endParaRPr lang="en-IE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3919538"/>
            <a:ext cx="5400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An bhfuil cairéal i do cheantar</a:t>
            </a:r>
            <a:r>
              <a:rPr lang="en-GB" sz="2800">
                <a:latin typeface="Comic Sans MS" pitchFamily="66" charset="0"/>
              </a:rPr>
              <a:t>sa</a:t>
            </a:r>
            <a:r>
              <a:rPr lang="ga-IE" sz="2800">
                <a:latin typeface="Comic Sans MS" pitchFamily="66" charset="0"/>
              </a:rPr>
              <a:t>? Má tá, faigh amach cé na carraigeacha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a bhaintear ann.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>
            <a:spLocks/>
          </p:cNvSpPr>
          <p:nvPr/>
        </p:nvSpPr>
        <p:spPr bwMode="auto">
          <a:xfrm>
            <a:off x="2584450" y="250825"/>
            <a:ext cx="2303463" cy="1944688"/>
          </a:xfrm>
          <a:prstGeom prst="borderCallout1">
            <a:avLst>
              <a:gd name="adj1" fmla="val 5880"/>
              <a:gd name="adj2" fmla="val -3310"/>
              <a:gd name="adj3" fmla="val 34204"/>
              <a:gd name="adj4" fmla="val -39352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>
                <a:solidFill>
                  <a:schemeClr val="bg1"/>
                </a:solidFill>
                <a:latin typeface="Comic Sans MS" pitchFamily="66" charset="0"/>
              </a:rPr>
              <a:t>I mo thuairimse</a:t>
            </a: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ga-IE">
                <a:solidFill>
                  <a:schemeClr val="bg1"/>
                </a:solidFill>
                <a:latin typeface="Comic Sans MS" pitchFamily="66" charset="0"/>
              </a:rPr>
              <a:t> cuireann na cairéil isteach ar ghnáthóga na n-éan agus na n-ainmhithe sa cheantar.</a:t>
            </a:r>
          </a:p>
        </p:txBody>
      </p:sp>
      <p:sp>
        <p:nvSpPr>
          <p:cNvPr id="9" name="Line Callout 3 8"/>
          <p:cNvSpPr/>
          <p:nvPr/>
        </p:nvSpPr>
        <p:spPr>
          <a:xfrm>
            <a:off x="5076825" y="3357563"/>
            <a:ext cx="3313113" cy="1044575"/>
          </a:xfrm>
          <a:prstGeom prst="borderCallout3">
            <a:avLst>
              <a:gd name="adj1" fmla="val 91916"/>
              <a:gd name="adj2" fmla="val 3613"/>
              <a:gd name="adj3" fmla="val 95337"/>
              <a:gd name="adj4" fmla="val -16284"/>
              <a:gd name="adj5" fmla="val 185091"/>
              <a:gd name="adj6" fmla="val 49749"/>
              <a:gd name="adj7" fmla="val 97285"/>
              <a:gd name="adj8" fmla="val -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>
                <a:solidFill>
                  <a:schemeClr val="bg1"/>
                </a:solidFill>
                <a:latin typeface="Comic Sans MS" pitchFamily="66" charset="0"/>
              </a:rPr>
              <a:t>Cuireann an torann agus an trácht ón gcairéal isteach</a:t>
            </a:r>
          </a:p>
          <a:p>
            <a:pPr algn="ctr">
              <a:defRPr/>
            </a:pPr>
            <a:r>
              <a:rPr lang="ga-IE">
                <a:solidFill>
                  <a:schemeClr val="bg1"/>
                </a:solidFill>
                <a:latin typeface="Comic Sans MS" pitchFamily="66" charset="0"/>
              </a:rPr>
              <a:t>ar mhuintir na háite.</a:t>
            </a:r>
            <a:r>
              <a:rPr lang="en-IE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3" name="Line Callout 3 12"/>
          <p:cNvSpPr>
            <a:spLocks/>
          </p:cNvSpPr>
          <p:nvPr/>
        </p:nvSpPr>
        <p:spPr bwMode="auto">
          <a:xfrm>
            <a:off x="5221288" y="495300"/>
            <a:ext cx="2232025" cy="2016125"/>
          </a:xfrm>
          <a:prstGeom prst="borderCallout3">
            <a:avLst>
              <a:gd name="adj1" fmla="val 5671"/>
              <a:gd name="adj2" fmla="val 103412"/>
              <a:gd name="adj3" fmla="val 5671"/>
              <a:gd name="adj4" fmla="val 137481"/>
              <a:gd name="adj5" fmla="val 5671"/>
              <a:gd name="adj6" fmla="val 137481"/>
              <a:gd name="adj7" fmla="val 24722"/>
              <a:gd name="adj8" fmla="val 93741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ga-IE">
                <a:solidFill>
                  <a:schemeClr val="bg1"/>
                </a:solidFill>
                <a:latin typeface="Comic Sans MS" pitchFamily="66" charset="0"/>
              </a:rPr>
              <a:t>Tugann na cairéil fostaíocht do mhuintir na háite agus baintear </a:t>
            </a:r>
            <a:br>
              <a:rPr lang="en-GB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>
                <a:solidFill>
                  <a:schemeClr val="bg1"/>
                </a:solidFill>
                <a:latin typeface="Comic Sans MS" pitchFamily="66" charset="0"/>
              </a:rPr>
              <a:t>an-úsáid as na carraigeacha.</a:t>
            </a:r>
            <a:endParaRPr lang="ga-IE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2708275"/>
            <a:ext cx="66262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Meas tú an mbíonn </a:t>
            </a:r>
            <a:r>
              <a:rPr lang="en-GB" sz="2800">
                <a:latin typeface="Comic Sans MS" pitchFamily="66" charset="0"/>
              </a:rPr>
              <a:t>dea-thionchar</a:t>
            </a:r>
            <a:r>
              <a:rPr lang="ga-IE" sz="2800">
                <a:latin typeface="Comic Sans MS" pitchFamily="66" charset="0"/>
              </a:rPr>
              <a:t> 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nó </a:t>
            </a:r>
            <a:r>
              <a:rPr lang="en-GB" sz="2800">
                <a:latin typeface="Comic Sans MS" pitchFamily="66" charset="0"/>
              </a:rPr>
              <a:t>drochthionchar</a:t>
            </a:r>
            <a:r>
              <a:rPr lang="ga-IE" sz="2800">
                <a:latin typeface="Comic Sans MS" pitchFamily="66" charset="0"/>
              </a:rPr>
              <a:t> ag cairéal</a:t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ar an timpeallacht áitiúil?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827088" y="4508500"/>
            <a:ext cx="1995487" cy="936625"/>
          </a:xfrm>
          <a:prstGeom prst="wedgeEllipseCallout">
            <a:avLst>
              <a:gd name="adj1" fmla="val 94526"/>
              <a:gd name="adj2" fmla="val 58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2000">
                <a:solidFill>
                  <a:srgbClr val="FFFFFF"/>
                </a:solidFill>
                <a:latin typeface="Comic Sans MS" pitchFamily="66" charset="0"/>
              </a:rPr>
              <a:t>Cad a </a:t>
            </a: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cheapann tusa?</a:t>
            </a:r>
          </a:p>
        </p:txBody>
      </p:sp>
      <p:pic>
        <p:nvPicPr>
          <p:cNvPr id="23563" name="Picture 11" descr="shutterstock_18945331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399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shutterstock_105257606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9238" y="4305300"/>
            <a:ext cx="254476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shutterstock_97337654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3825" y="0"/>
            <a:ext cx="1400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 descr="shutterstock_65209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932363"/>
            <a:ext cx="2316163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4211638" y="3933825"/>
            <a:ext cx="1444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19250" y="2708275"/>
            <a:ext cx="62658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ga-IE" sz="2600">
                <a:latin typeface="Comic Sans MS" pitchFamily="66" charset="0"/>
              </a:rPr>
              <a:t>Úsáidtear na carraigeacha a bhaintear</a:t>
            </a:r>
          </a:p>
          <a:p>
            <a:pPr algn="ctr"/>
            <a:r>
              <a:rPr lang="ga-IE" sz="2600">
                <a:latin typeface="Comic Sans MS" pitchFamily="66" charset="0"/>
              </a:rPr>
              <a:t>as na cairéil ar go leor bealaí éagsúla</a:t>
            </a:r>
            <a:r>
              <a:rPr lang="ga-IE" sz="2800">
                <a:latin typeface="Calibri" pitchFamily="34" charset="0"/>
              </a:rPr>
              <a:t>.</a:t>
            </a:r>
            <a:endParaRPr lang="en-GB" sz="2800">
              <a:latin typeface="Calibri" pitchFamily="34" charset="0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 flipV="1">
            <a:off x="1692275" y="2060575"/>
            <a:ext cx="14398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580063" y="4005263"/>
            <a:ext cx="1223962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6948488" y="2133600"/>
            <a:ext cx="36671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 flipV="1">
            <a:off x="3995738" y="1916113"/>
            <a:ext cx="714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92275" y="47625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Slinn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43438" y="26035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Cailc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43663" y="188913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Marmar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771775" y="45085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Aolchloch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372225" y="443706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Eibhear</a:t>
            </a: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 flipH="1">
            <a:off x="1547813" y="4005263"/>
            <a:ext cx="107950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9388" y="4005263"/>
            <a:ext cx="122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Comic Sans MS" pitchFamily="66" charset="0"/>
              </a:rPr>
              <a:t>Basalt</a:t>
            </a:r>
          </a:p>
        </p:txBody>
      </p:sp>
      <p:pic>
        <p:nvPicPr>
          <p:cNvPr id="20508" name="Picture 28" descr="shutterstock_5606125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303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29" descr="shutterstock_517541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14398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0" descr="shutterstock_560612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0"/>
            <a:ext cx="14430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31" descr="shutterstock_999216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1196975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33" descr="shutterstock_560612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0"/>
            <a:ext cx="14763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34" descr="shutterstock_764036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1125538"/>
            <a:ext cx="20288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35" descr="shutterstock_5606127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4149725"/>
            <a:ext cx="152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36" descr="shutterstock_368637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5157788"/>
            <a:ext cx="21002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37" descr="shutterstock_5957626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7538" y="4292600"/>
            <a:ext cx="12969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38" descr="shutterstock_683117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25900" y="5229225"/>
            <a:ext cx="1149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39" descr="shutterstock_5606879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437063"/>
            <a:ext cx="159543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40" descr="shutterstock_12607722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5589588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7"/>
          <p:cNvSpPr>
            <a:spLocks noChangeShapeType="1"/>
          </p:cNvSpPr>
          <p:nvPr/>
        </p:nvSpPr>
        <p:spPr bwMode="auto">
          <a:xfrm flipV="1">
            <a:off x="5003800" y="1989138"/>
            <a:ext cx="3603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pic>
        <p:nvPicPr>
          <p:cNvPr id="20512" name="Picture 32" descr="shutterstock_7745074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1268413"/>
            <a:ext cx="1595438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698" grpId="0" animBg="1"/>
      <p:bldP spid="29703" grpId="0" animBg="1"/>
      <p:bldP spid="29709" grpId="0" animBg="1"/>
      <p:bldP spid="29712" grpId="0" animBg="1"/>
      <p:bldP spid="22" grpId="0" animBg="1"/>
      <p:bldP spid="31" grpId="0"/>
      <p:bldP spid="32" grpId="0"/>
      <p:bldP spid="33" grpId="0"/>
      <p:bldP spid="34" grpId="0"/>
      <p:bldP spid="35" grpId="0"/>
      <p:bldP spid="38" grpId="0" animBg="1"/>
      <p:bldP spid="3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2924175"/>
            <a:ext cx="79930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ga-IE" sz="2400" u="sng">
                <a:latin typeface="Comic Sans MS" pitchFamily="66" charset="0"/>
              </a:rPr>
              <a:t>Modh</a:t>
            </a:r>
          </a:p>
          <a:p>
            <a:pPr marL="457200" indent="-457200">
              <a:buFontTx/>
              <a:buAutoNum type="arabicPeriod"/>
            </a:pPr>
            <a:r>
              <a:rPr lang="en-GB" sz="2400">
                <a:latin typeface="Comic Sans MS" pitchFamily="66" charset="0"/>
              </a:rPr>
              <a:t>Píosa de charraig ar leith is ea gach cloch. </a:t>
            </a:r>
            <a:r>
              <a:rPr lang="ga-IE" sz="2400">
                <a:latin typeface="Comic Sans MS" pitchFamily="66" charset="0"/>
              </a:rPr>
              <a:t>Bailigh roinnt cloch</a:t>
            </a:r>
            <a:r>
              <a:rPr lang="en-GB" sz="2400">
                <a:latin typeface="Comic Sans MS" pitchFamily="66" charset="0"/>
              </a:rPr>
              <a:t> sa chomharsanacht</a:t>
            </a:r>
            <a:r>
              <a:rPr lang="ga-IE" sz="2400">
                <a:latin typeface="Comic Sans MS" pitchFamily="66" charset="0"/>
              </a:rPr>
              <a:t>. Roghnaigh </a:t>
            </a:r>
            <a:r>
              <a:rPr lang="en-GB" sz="2400">
                <a:latin typeface="Comic Sans MS" pitchFamily="66" charset="0"/>
              </a:rPr>
              <a:t>cinn</a:t>
            </a:r>
            <a:r>
              <a:rPr lang="ga-IE" sz="2400">
                <a:latin typeface="Comic Sans MS" pitchFamily="66" charset="0"/>
              </a:rPr>
              <a:t> atá éagsúil </a:t>
            </a:r>
            <a:r>
              <a:rPr lang="en-GB" sz="2400">
                <a:latin typeface="Comic Sans MS" pitchFamily="66" charset="0"/>
              </a:rPr>
              <a:t>lena </a:t>
            </a:r>
            <a:r>
              <a:rPr lang="ga-IE" sz="2400">
                <a:latin typeface="Comic Sans MS" pitchFamily="66" charset="0"/>
              </a:rPr>
              <a:t>chéile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 atá beag go leor</a:t>
            </a:r>
            <a:r>
              <a:rPr lang="en-GB" sz="2400">
                <a:latin typeface="Comic Sans MS" pitchFamily="66" charset="0"/>
              </a:rPr>
              <a:t>. N</a:t>
            </a:r>
            <a:r>
              <a:rPr lang="ga-IE" sz="2400">
                <a:latin typeface="Comic Sans MS" pitchFamily="66" charset="0"/>
              </a:rPr>
              <a:t>íor cheart go mbeadh níos mó ná méid do dhoirn iontu. </a:t>
            </a:r>
          </a:p>
          <a:p>
            <a:pPr marL="457200" indent="-457200">
              <a:buFontTx/>
              <a:buAutoNum type="arabicPeriod"/>
            </a:pPr>
            <a:r>
              <a:rPr lang="ga-IE" sz="2400">
                <a:latin typeface="Comic Sans MS" pitchFamily="66" charset="0"/>
              </a:rPr>
              <a:t>Glac nóta i do chóipleabhar den áit a bhfuair tú gach ceann acu.</a:t>
            </a:r>
          </a:p>
          <a:p>
            <a:pPr marL="457200" indent="-457200">
              <a:buFontTx/>
              <a:buAutoNum type="arabicPeriod"/>
            </a:pPr>
            <a:r>
              <a:rPr lang="en-GB" sz="2400">
                <a:latin typeface="Comic Sans MS" pitchFamily="66" charset="0"/>
              </a:rPr>
              <a:t>Nigh</a:t>
            </a:r>
            <a:r>
              <a:rPr lang="ga-IE" sz="2400">
                <a:latin typeface="Comic Sans MS" pitchFamily="66" charset="0"/>
              </a:rPr>
              <a:t> na </a:t>
            </a:r>
            <a:r>
              <a:rPr lang="en-GB" sz="2400">
                <a:latin typeface="Comic Sans MS" pitchFamily="66" charset="0"/>
              </a:rPr>
              <a:t>clocha le </a:t>
            </a:r>
            <a:r>
              <a:rPr lang="ga-IE" sz="2400">
                <a:latin typeface="Comic Sans MS" pitchFamily="66" charset="0"/>
              </a:rPr>
              <a:t>gallúnach</a:t>
            </a:r>
            <a:r>
              <a:rPr lang="en-GB" sz="2400">
                <a:latin typeface="Comic Sans MS" pitchFamily="66" charset="0"/>
              </a:rPr>
              <a:t>. Úsáid an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t</a:t>
            </a:r>
            <a:r>
              <a:rPr lang="ga-IE" sz="2400">
                <a:latin typeface="Comic Sans MS" pitchFamily="66" charset="0"/>
              </a:rPr>
              <a:t>seanscuab fiacla. Fág ar pháipéar </a:t>
            </a:r>
            <a:r>
              <a:rPr lang="en-GB" sz="2400">
                <a:latin typeface="Comic Sans MS" pitchFamily="66" charset="0"/>
              </a:rPr>
              <a:t>nuachta</a:t>
            </a:r>
            <a:r>
              <a:rPr lang="ga-IE" sz="2400">
                <a:latin typeface="Comic Sans MS" pitchFamily="66" charset="0"/>
              </a:rPr>
              <a:t> iad go dtí go mbeidh siad tirim.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260350"/>
            <a:ext cx="748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latin typeface="Comic Sans MS" pitchFamily="66" charset="0"/>
              </a:rPr>
              <a:t>Bailiúchán carraigeacha</a:t>
            </a:r>
            <a:r>
              <a:rPr lang="en-GB" sz="3200">
                <a:latin typeface="Comic Sans MS" pitchFamily="66" charset="0"/>
              </a:rPr>
              <a:t> </a:t>
            </a:r>
            <a:r>
              <a:rPr lang="ga-IE" sz="3200">
                <a:latin typeface="Comic Sans MS" pitchFamily="66" charset="0"/>
              </a:rPr>
              <a:t>a dhéanamh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95288" y="1341438"/>
            <a:ext cx="41052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75000"/>
              </a:lnSpc>
              <a:spcBef>
                <a:spcPct val="50000"/>
              </a:spcBef>
            </a:pPr>
            <a:r>
              <a:rPr lang="ga-IE" sz="2400" u="sng">
                <a:latin typeface="Comic Sans MS" pitchFamily="66" charset="0"/>
              </a:rPr>
              <a:t>Fearas</a:t>
            </a:r>
          </a:p>
          <a:p>
            <a:pPr marL="355600" indent="-35560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Seanscuab fiacla</a:t>
            </a:r>
          </a:p>
          <a:p>
            <a:pPr marL="355600" indent="-35560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Páipéar nuachta</a:t>
            </a:r>
          </a:p>
          <a:p>
            <a:pPr marL="355600" indent="-355600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ga-IE" sz="2400">
                <a:latin typeface="Comic Sans MS" pitchFamily="66" charset="0"/>
              </a:rPr>
              <a:t>Peann agus </a:t>
            </a:r>
            <a:r>
              <a:rPr lang="en-GB" sz="2400">
                <a:latin typeface="Comic Sans MS" pitchFamily="66" charset="0"/>
              </a:rPr>
              <a:t>cóipleabhar</a:t>
            </a:r>
            <a:endParaRPr lang="ga-IE" sz="2400">
              <a:latin typeface="Comic Sans MS" pitchFamily="66" charset="0"/>
            </a:endParaRPr>
          </a:p>
        </p:txBody>
      </p:sp>
      <p:pic>
        <p:nvPicPr>
          <p:cNvPr id="24580" name="Picture 6" descr="shutterstock_75989968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268413"/>
            <a:ext cx="25495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5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1524000"/>
            <a:ext cx="8642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ga-IE" sz="2400">
                <a:latin typeface="Comic Sans MS" pitchFamily="66" charset="0"/>
              </a:rPr>
              <a:t>Cén dath atá ar an </a:t>
            </a:r>
            <a:r>
              <a:rPr lang="en-GB" sz="2400">
                <a:latin typeface="Comic Sans MS" pitchFamily="66" charset="0"/>
              </a:rPr>
              <a:t>gcloch</a:t>
            </a:r>
            <a:r>
              <a:rPr lang="ga-IE" sz="2400">
                <a:latin typeface="Comic Sans MS" pitchFamily="66" charset="0"/>
              </a:rPr>
              <a:t>? </a:t>
            </a:r>
          </a:p>
          <a:p>
            <a:pPr marL="457200" indent="-457200">
              <a:buFontTx/>
              <a:buAutoNum type="arabicPeriod"/>
            </a:pPr>
            <a:r>
              <a:rPr lang="ga-IE" sz="2400">
                <a:latin typeface="Comic Sans MS" pitchFamily="66" charset="0"/>
              </a:rPr>
              <a:t>Cé acu garbh nó mín atá sí? </a:t>
            </a:r>
          </a:p>
          <a:p>
            <a:pPr marL="457200" indent="-457200">
              <a:buFontTx/>
              <a:buAutoNum type="arabicPeriod" startAt="3"/>
            </a:pPr>
            <a:r>
              <a:rPr lang="ga-IE" sz="2400">
                <a:latin typeface="Comic Sans MS" pitchFamily="66" charset="0"/>
              </a:rPr>
              <a:t>Cé chomh crua </a:t>
            </a:r>
            <a:r>
              <a:rPr lang="en-GB" sz="2400">
                <a:latin typeface="Comic Sans MS" pitchFamily="66" charset="0"/>
              </a:rPr>
              <a:t>is </a:t>
            </a:r>
            <a:r>
              <a:rPr lang="ga-IE" sz="2400">
                <a:latin typeface="Comic Sans MS" pitchFamily="66" charset="0"/>
              </a:rPr>
              <a:t>atá an </a:t>
            </a:r>
            <a:r>
              <a:rPr lang="en-GB" sz="2400">
                <a:latin typeface="Comic Sans MS" pitchFamily="66" charset="0"/>
              </a:rPr>
              <a:t>chloch</a:t>
            </a:r>
            <a:r>
              <a:rPr lang="ga-IE" sz="2400">
                <a:latin typeface="Comic Sans MS" pitchFamily="66" charset="0"/>
              </a:rPr>
              <a:t>? Scríob le tairne nó le biorán í. Má tá sé furasta í a scríobadh, píosa</a:t>
            </a:r>
            <a:r>
              <a:rPr lang="en-GB" sz="2400">
                <a:latin typeface="Comic Sans MS" pitchFamily="66" charset="0"/>
              </a:rPr>
              <a:t> de </a:t>
            </a:r>
            <a:r>
              <a:rPr lang="ga-IE" sz="2400">
                <a:latin typeface="Comic Sans MS" pitchFamily="66" charset="0"/>
              </a:rPr>
              <a:t>c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arraig bhog </a:t>
            </a:r>
            <a:r>
              <a:rPr lang="en-GB" sz="2400">
                <a:latin typeface="Comic Sans MS" pitchFamily="66" charset="0"/>
              </a:rPr>
              <a:t>is ea í</a:t>
            </a:r>
            <a:r>
              <a:rPr lang="ga-IE" sz="2400">
                <a:latin typeface="Comic Sans MS" pitchFamily="66" charset="0"/>
              </a:rPr>
              <a:t>. Murar féidir í a scríobadh, píosa de charraig chrua is ea í</a:t>
            </a:r>
            <a:r>
              <a:rPr lang="en-GB" sz="2400">
                <a:latin typeface="Comic Sans MS" pitchFamily="66" charset="0"/>
              </a:rPr>
              <a:t>.</a:t>
            </a:r>
            <a:r>
              <a:rPr lang="ga-IE" sz="2400">
                <a:latin typeface="Comic Sans MS" pitchFamily="66" charset="0"/>
              </a:rPr>
              <a:t> </a:t>
            </a:r>
          </a:p>
          <a:p>
            <a:pPr marL="457200" indent="-457200">
              <a:buFontTx/>
              <a:buAutoNum type="arabicPeriod" startAt="3"/>
            </a:pPr>
            <a:r>
              <a:rPr lang="ga-IE" sz="2400">
                <a:latin typeface="Comic Sans MS" pitchFamily="66" charset="0"/>
              </a:rPr>
              <a:t>Cé acu lonrach nó neamhlonrach atá sí?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404813"/>
            <a:ext cx="741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Féach go cúramach ar gach </a:t>
            </a:r>
            <a:r>
              <a:rPr lang="en-GB" sz="2800">
                <a:latin typeface="Comic Sans MS" pitchFamily="66" charset="0"/>
              </a:rPr>
              <a:t>cloch</a:t>
            </a:r>
            <a:r>
              <a:rPr lang="ga-IE" sz="2800">
                <a:latin typeface="Comic Sans MS" pitchFamily="66" charset="0"/>
              </a:rPr>
              <a:t> agus freagair na ceisteanna seo a leanas:</a:t>
            </a:r>
          </a:p>
        </p:txBody>
      </p:sp>
      <p:pic>
        <p:nvPicPr>
          <p:cNvPr id="25604" name="Picture 7" descr="shutterstock_8702789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49275"/>
            <a:ext cx="18748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4908550"/>
            <a:ext cx="480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Scríobh freagraí na gceisteanna</a:t>
            </a:r>
          </a:p>
          <a:p>
            <a:r>
              <a:rPr lang="ga-IE" sz="2400">
                <a:latin typeface="Comic Sans MS" pitchFamily="66" charset="0"/>
              </a:rPr>
              <a:t>thuas ar leathanach 33</a:t>
            </a:r>
          </a:p>
          <a:p>
            <a:r>
              <a:rPr lang="ga-IE" sz="2400">
                <a:latin typeface="Comic Sans MS" pitchFamily="66" charset="0"/>
              </a:rPr>
              <a:t>den leabhar oibre.</a:t>
            </a:r>
            <a:r>
              <a:rPr lang="ga-IE">
                <a:latin typeface="Comic Sans MS" pitchFamily="66" charset="0"/>
              </a:rPr>
              <a:t> 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6807200" y="3962400"/>
            <a:ext cx="18034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FC18D1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FC18D1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1034</Words>
  <Application>Microsoft Office PowerPoint</Application>
  <PresentationFormat>On-screen Show (4:3)</PresentationFormat>
  <Paragraphs>107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Office Theme</vt:lpstr>
      <vt:lpstr>Carraigeacha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Cherrie Ní Bhroin</cp:lastModifiedBy>
  <cp:revision>122</cp:revision>
  <cp:lastPrinted>2013-09-03T08:30:37Z</cp:lastPrinted>
  <dcterms:created xsi:type="dcterms:W3CDTF">2013-03-17T16:00:02Z</dcterms:created>
  <dcterms:modified xsi:type="dcterms:W3CDTF">2020-06-07T09:39:24Z</dcterms:modified>
</cp:coreProperties>
</file>